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9" r:id="rId2"/>
    <p:sldId id="333" r:id="rId3"/>
    <p:sldId id="334" r:id="rId4"/>
    <p:sldId id="475" r:id="rId5"/>
    <p:sldId id="299" r:id="rId6"/>
    <p:sldId id="467" r:id="rId7"/>
    <p:sldId id="468" r:id="rId8"/>
    <p:sldId id="469" r:id="rId9"/>
    <p:sldId id="470" r:id="rId10"/>
    <p:sldId id="471" r:id="rId11"/>
    <p:sldId id="376" r:id="rId12"/>
    <p:sldId id="315" r:id="rId13"/>
    <p:sldId id="377" r:id="rId14"/>
    <p:sldId id="378" r:id="rId15"/>
    <p:sldId id="379" r:id="rId16"/>
    <p:sldId id="289" r:id="rId17"/>
    <p:sldId id="395" r:id="rId18"/>
    <p:sldId id="396" r:id="rId19"/>
    <p:sldId id="370" r:id="rId20"/>
    <p:sldId id="294" r:id="rId21"/>
    <p:sldId id="295" r:id="rId22"/>
    <p:sldId id="402" r:id="rId23"/>
    <p:sldId id="265" r:id="rId24"/>
    <p:sldId id="267" r:id="rId25"/>
    <p:sldId id="266" r:id="rId26"/>
    <p:sldId id="322" r:id="rId27"/>
    <p:sldId id="323" r:id="rId28"/>
    <p:sldId id="324" r:id="rId29"/>
    <p:sldId id="328" r:id="rId30"/>
    <p:sldId id="263" r:id="rId31"/>
    <p:sldId id="269" r:id="rId32"/>
    <p:sldId id="399" r:id="rId33"/>
    <p:sldId id="331" r:id="rId34"/>
    <p:sldId id="332" r:id="rId35"/>
    <p:sldId id="341" r:id="rId36"/>
    <p:sldId id="392" r:id="rId37"/>
    <p:sldId id="400" r:id="rId38"/>
    <p:sldId id="335" r:id="rId39"/>
    <p:sldId id="290" r:id="rId40"/>
    <p:sldId id="270" r:id="rId41"/>
    <p:sldId id="374" r:id="rId42"/>
    <p:sldId id="375" r:id="rId43"/>
    <p:sldId id="393" r:id="rId44"/>
    <p:sldId id="272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371" r:id="rId69"/>
    <p:sldId id="365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76" r:id="rId90"/>
    <p:sldId id="448" r:id="rId91"/>
    <p:sldId id="417" r:id="rId92"/>
    <p:sldId id="433" r:id="rId93"/>
    <p:sldId id="482" r:id="rId94"/>
    <p:sldId id="479" r:id="rId95"/>
    <p:sldId id="480" r:id="rId96"/>
    <p:sldId id="434" r:id="rId97"/>
    <p:sldId id="436" r:id="rId98"/>
    <p:sldId id="435" r:id="rId99"/>
    <p:sldId id="478" r:id="rId100"/>
    <p:sldId id="456" r:id="rId101"/>
    <p:sldId id="437" r:id="rId102"/>
    <p:sldId id="438" r:id="rId103"/>
    <p:sldId id="481" r:id="rId104"/>
    <p:sldId id="474" r:id="rId105"/>
    <p:sldId id="483" r:id="rId106"/>
    <p:sldId id="397" r:id="rId107"/>
    <p:sldId id="440" r:id="rId108"/>
    <p:sldId id="443" r:id="rId109"/>
    <p:sldId id="442" r:id="rId110"/>
    <p:sldId id="441" r:id="rId111"/>
    <p:sldId id="465" r:id="rId112"/>
    <p:sldId id="472" r:id="rId113"/>
    <p:sldId id="444" r:id="rId114"/>
    <p:sldId id="445" r:id="rId115"/>
    <p:sldId id="446" r:id="rId116"/>
    <p:sldId id="473" r:id="rId117"/>
    <p:sldId id="257" r:id="rId118"/>
    <p:sldId id="404" r:id="rId119"/>
    <p:sldId id="372" r:id="rId1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C0C"/>
    <a:srgbClr val="EC524B"/>
    <a:srgbClr val="F5B461"/>
    <a:srgbClr val="FFF5E1"/>
    <a:srgbClr val="FF6969"/>
    <a:srgbClr val="C80036"/>
    <a:srgbClr val="0C1844"/>
    <a:srgbClr val="EE4E4E"/>
    <a:srgbClr val="FFFFFF"/>
    <a:srgbClr val="FFA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271" autoAdjust="0"/>
  </p:normalViewPr>
  <p:slideViewPr>
    <p:cSldViewPr snapToGrid="0">
      <p:cViewPr>
        <p:scale>
          <a:sx n="100" d="100"/>
          <a:sy n="100" d="100"/>
        </p:scale>
        <p:origin x="-78" y="142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발표하였으며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또한 </a:t>
            </a:r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고려해야 하는 사안으로 </a:t>
            </a:r>
            <a:r>
              <a:rPr lang="en-US" altLang="ko-KR" dirty="0">
                <a:effectLst/>
              </a:rPr>
              <a:t>24</a:t>
            </a:r>
            <a:r>
              <a:rPr lang="ko-KR" altLang="en-US" dirty="0">
                <a:effectLst/>
              </a:rPr>
              <a:t>년도에도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하고 있다고 하였으며 </a:t>
            </a:r>
            <a:r>
              <a:rPr lang="en-US" altLang="ko-KR" dirty="0"/>
              <a:t>ai </a:t>
            </a:r>
            <a:r>
              <a:rPr lang="ko-KR" altLang="en-US" dirty="0"/>
              <a:t>발전으로 </a:t>
            </a:r>
            <a:r>
              <a:rPr lang="en-US" altLang="ko-KR" dirty="0" err="1"/>
              <a:t>bec</a:t>
            </a:r>
            <a:r>
              <a:rPr lang="en-US" altLang="ko-KR" dirty="0"/>
              <a:t>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감염이 증가하였다고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위의 보고서를 통해 알 수 있듯이 기술의 발전과 함께 공격 기술도 함께 증가하고 있음을 알 수 있으며 보안에 경각심을 가져야 한다는 것을 알 수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2024</a:t>
            </a:r>
            <a:r>
              <a:rPr lang="ko-KR" altLang="en-US" dirty="0"/>
              <a:t>년에도 </a:t>
            </a:r>
            <a:r>
              <a:rPr lang="ko-KR" altLang="en-US" dirty="0" err="1"/>
              <a:t>다산다난한</a:t>
            </a:r>
            <a:r>
              <a:rPr lang="ko-KR" altLang="en-US" dirty="0"/>
              <a:t> 사건사고가 발생하고 있으며 대표적인 사례로는 </a:t>
            </a:r>
            <a:r>
              <a:rPr lang="ko-KR" altLang="en-US" dirty="0" err="1"/>
              <a:t>라이엇</a:t>
            </a:r>
            <a:r>
              <a:rPr lang="ko-KR" altLang="en-US" dirty="0"/>
              <a:t> 디도스 사태와 라인 개인정보 유출 사태가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이와같이</a:t>
            </a:r>
            <a:r>
              <a:rPr lang="ko-KR" altLang="en-US" dirty="0">
                <a:effectLst/>
              </a:rPr>
              <a:t>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 </a:t>
            </a:r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방법을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는 하나의 땅이라 생각을 하였기에 ‘독립적인 땅을 여러 개 만들어 관리하면 </a:t>
            </a:r>
            <a:r>
              <a:rPr lang="ko-KR" altLang="en-US" dirty="0" err="1">
                <a:effectLst/>
              </a:rPr>
              <a:t>어떨까’하는</a:t>
            </a:r>
            <a:r>
              <a:rPr lang="ko-KR" altLang="en-US" dirty="0">
                <a:effectLst/>
              </a:rPr>
              <a:t> 아이디어를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바로 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를 여러 개로 나누는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 </a:t>
            </a:r>
            <a:r>
              <a:rPr lang="ko-KR" altLang="en-US" dirty="0"/>
              <a:t>하 등급 논리적 망 분리 규정에 </a:t>
            </a:r>
            <a:r>
              <a:rPr lang="ko-KR" altLang="en-US" dirty="0" err="1"/>
              <a:t>적합하려면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가지 조건이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인해 </a:t>
            </a:r>
            <a:r>
              <a:rPr lang="en-US" altLang="ko-KR" dirty="0"/>
              <a:t>DEV, </a:t>
            </a:r>
            <a:r>
              <a:rPr lang="ko-KR" altLang="en-US" dirty="0"/>
              <a:t>데이터베이스 </a:t>
            </a:r>
            <a:r>
              <a:rPr lang="en-US" altLang="ko-KR" dirty="0"/>
              <a:t>VPC</a:t>
            </a:r>
            <a:r>
              <a:rPr lang="ko-KR" altLang="en-US" dirty="0"/>
              <a:t>는 논리적으로 분리되어 인터넷이 들어오지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(S3</a:t>
            </a:r>
            <a:r>
              <a:rPr lang="ko-KR" altLang="en-US" dirty="0"/>
              <a:t>에 저장된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</a:t>
            </a:r>
            <a:r>
              <a:rPr lang="ko-KR" altLang="en-US" dirty="0" err="1"/>
              <a:t>예성을</a:t>
            </a:r>
            <a:r>
              <a:rPr lang="ko-KR" altLang="en-US" dirty="0"/>
              <a:t>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서로 통신하기 위해서는 </a:t>
            </a:r>
            <a:r>
              <a:rPr lang="en-US" altLang="ko-KR" dirty="0"/>
              <a:t>VPC </a:t>
            </a:r>
            <a:r>
              <a:rPr lang="ko-KR" altLang="en-US" dirty="0"/>
              <a:t>간의 연결이 필요하여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, </a:t>
            </a:r>
            <a:r>
              <a:rPr lang="ko-KR" altLang="en-US" dirty="0"/>
              <a:t>확장성이 매우 뛰어나서 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추가가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해당 내용을 수정할 수 없게 볼트 </a:t>
            </a:r>
            <a:r>
              <a:rPr lang="ko-KR" altLang="en-US" dirty="0" err="1"/>
              <a:t>락을</a:t>
            </a:r>
            <a:r>
              <a:rPr lang="ko-KR" altLang="en-US" dirty="0"/>
              <a:t> 통해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키를 삭제할 수 없게 회사 내부에서 접속하는 계정에는 키 관리자 기능과 키 사용자 기능을 동시에 주고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회사 외부에서 접속하는 계정에는 키 관리자 기능을 제거함으로써</a:t>
            </a:r>
            <a:r>
              <a:rPr lang="en-US" altLang="ko-KR" dirty="0"/>
              <a:t>, KMS </a:t>
            </a:r>
            <a:r>
              <a:rPr lang="ko-KR" altLang="en-US" dirty="0"/>
              <a:t>키에 관한 편집을 할 수 없게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1.svg"/><Relationship Id="rId7" Type="http://schemas.openxmlformats.org/officeDocument/2006/relationships/image" Target="../media/image2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5" Type="http://schemas.openxmlformats.org/officeDocument/2006/relationships/image" Target="../media/image13.svg"/><Relationship Id="rId15" Type="http://schemas.openxmlformats.org/officeDocument/2006/relationships/image" Target="../media/image264.svg"/><Relationship Id="rId10" Type="http://schemas.openxmlformats.org/officeDocument/2006/relationships/image" Target="../media/image259.png"/><Relationship Id="rId4" Type="http://schemas.openxmlformats.org/officeDocument/2006/relationships/image" Target="../media/image12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8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2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8.png"/><Relationship Id="rId5" Type="http://schemas.openxmlformats.org/officeDocument/2006/relationships/image" Target="../media/image12.png"/><Relationship Id="rId10" Type="http://schemas.openxmlformats.org/officeDocument/2006/relationships/image" Target="../media/image167.svg"/><Relationship Id="rId4" Type="http://schemas.openxmlformats.org/officeDocument/2006/relationships/image" Target="../media/image11.svg"/><Relationship Id="rId9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1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4.png"/><Relationship Id="rId5" Type="http://schemas.openxmlformats.org/officeDocument/2006/relationships/image" Target="../media/image12.png"/><Relationship Id="rId10" Type="http://schemas.openxmlformats.org/officeDocument/2006/relationships/image" Target="../media/image183.png"/><Relationship Id="rId4" Type="http://schemas.openxmlformats.org/officeDocument/2006/relationships/image" Target="../media/image11.sv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1.svg"/><Relationship Id="rId9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6.sv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12" Type="http://schemas.openxmlformats.org/officeDocument/2006/relationships/image" Target="../media/image1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4.svg"/><Relationship Id="rId5" Type="http://schemas.openxmlformats.org/officeDocument/2006/relationships/image" Target="../media/image13.svg"/><Relationship Id="rId15" Type="http://schemas.openxmlformats.org/officeDocument/2006/relationships/image" Target="../media/image198.svg"/><Relationship Id="rId10" Type="http://schemas.openxmlformats.org/officeDocument/2006/relationships/image" Target="../media/image193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Relationship Id="rId1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0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2.png"/><Relationship Id="rId4" Type="http://schemas.openxmlformats.org/officeDocument/2006/relationships/image" Target="../media/image11.sv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09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1.png"/><Relationship Id="rId5" Type="http://schemas.openxmlformats.org/officeDocument/2006/relationships/image" Target="../media/image13.svg"/><Relationship Id="rId10" Type="http://schemas.openxmlformats.org/officeDocument/2006/relationships/image" Target="../media/image210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3" Type="http://schemas.openxmlformats.org/officeDocument/2006/relationships/image" Target="../media/image11.svg"/><Relationship Id="rId21" Type="http://schemas.openxmlformats.org/officeDocument/2006/relationships/image" Target="../media/image230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226.svg"/><Relationship Id="rId2" Type="http://schemas.openxmlformats.org/officeDocument/2006/relationships/image" Target="../media/image10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13.svg"/><Relationship Id="rId15" Type="http://schemas.openxmlformats.org/officeDocument/2006/relationships/image" Target="../media/image224.svg"/><Relationship Id="rId23" Type="http://schemas.openxmlformats.org/officeDocument/2006/relationships/image" Target="../media/image232.svg"/><Relationship Id="rId10" Type="http://schemas.openxmlformats.org/officeDocument/2006/relationships/image" Target="../media/image219.png"/><Relationship Id="rId19" Type="http://schemas.openxmlformats.org/officeDocument/2006/relationships/image" Target="../media/image228.svg"/><Relationship Id="rId4" Type="http://schemas.openxmlformats.org/officeDocument/2006/relationships/image" Target="../media/image12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237.pn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0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10" Type="http://schemas.openxmlformats.org/officeDocument/2006/relationships/image" Target="../media/image241.png"/><Relationship Id="rId4" Type="http://schemas.openxmlformats.org/officeDocument/2006/relationships/image" Target="../media/image12.png"/><Relationship Id="rId9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61" y="1443230"/>
            <a:ext cx="6154555" cy="4627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87D5A-3934-EF28-D208-58491879850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378985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369339" y="3556237"/>
            <a:ext cx="732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026" y="1834740"/>
            <a:ext cx="4328329" cy="4393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191E1-AB68-DD62-A295-A91C8C99654C}"/>
              </a:ext>
            </a:extLst>
          </p:cNvPr>
          <p:cNvSpPr txBox="1"/>
          <p:nvPr/>
        </p:nvSpPr>
        <p:spPr>
          <a:xfrm>
            <a:off x="5410549" y="5844384"/>
            <a:ext cx="59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라우팅 테이블에서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경로 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A3D5-B157-B74C-95DE-665ED339566B}"/>
              </a:ext>
            </a:extLst>
          </p:cNvPr>
          <p:cNvSpPr txBox="1"/>
          <p:nvPr/>
        </p:nvSpPr>
        <p:spPr>
          <a:xfrm>
            <a:off x="5360770" y="586883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그룹에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삭제</a:t>
            </a: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58" y="5314601"/>
            <a:ext cx="5543550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" y="2074297"/>
            <a:ext cx="5078283" cy="27094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33F6B-0B8A-F8B3-45DD-3E0E38CD09E4}"/>
              </a:ext>
            </a:extLst>
          </p:cNvPr>
          <p:cNvSpPr txBox="1"/>
          <p:nvPr/>
        </p:nvSpPr>
        <p:spPr>
          <a:xfrm>
            <a:off x="5699131" y="2498803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중에도 권한을 바꾸면 연결 종료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EE625-96F2-38A1-764F-5FC94899C942}"/>
              </a:ext>
            </a:extLst>
          </p:cNvPr>
          <p:cNvSpPr txBox="1"/>
          <p:nvPr/>
        </p:nvSpPr>
        <p:spPr>
          <a:xfrm>
            <a:off x="6189773" y="5570042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재접속</a:t>
            </a:r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시도 실패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A7479C-6E0E-6388-A74E-EA643C4E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01" y="2803234"/>
            <a:ext cx="11285998" cy="1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1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572360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실제 만들어진 환경에 실제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그러나 많은 </a:t>
            </a:r>
            <a:r>
              <a:rPr lang="en-US" altLang="ko-KR" dirty="0"/>
              <a:t>CNS</a:t>
            </a:r>
            <a:r>
              <a:rPr lang="ko-KR" altLang="en-US" dirty="0"/>
              <a:t>에서 효과를 입증해 본 인프라 환경에도 효과적일 것이다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2823911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망 분리는 예방이지 완벽한 보안 수단이 아니다</a:t>
            </a:r>
            <a:r>
              <a:rPr lang="en-US" altLang="ko-KR" dirty="0"/>
              <a:t>. </a:t>
            </a:r>
            <a:r>
              <a:rPr lang="ko-KR" altLang="en-US" dirty="0"/>
              <a:t>기업이나 회사에서 정기적인 보안 교육을 통해 경각심을 주어야 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3927889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AB967-A9B0-73D1-764D-F09F4D2D7F1D}"/>
              </a:ext>
            </a:extLst>
          </p:cNvPr>
          <p:cNvSpPr txBox="1"/>
          <p:nvPr/>
        </p:nvSpPr>
        <p:spPr>
          <a:xfrm>
            <a:off x="655093" y="5262147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2219372" y="942116"/>
            <a:ext cx="9461500" cy="44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툴을 사용할 수 없어 실제 공격 및 방어에 대해 데이터를 얻기 어려웠다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이후 공격 툴을 활용해 논리적 망분리가 공격 예방에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이후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인증을 받지 못해 사용하기 어려우나 국내 클라우드는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되어 있어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향후 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사용해 적용할 것 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래픽 19" descr="보물 지도 단색으로 채워진">
            <a:extLst>
              <a:ext uri="{FF2B5EF4-FFF2-40B4-BE49-F238E27FC236}">
                <a16:creationId xmlns:a16="http://schemas.microsoft.com/office/drawing/2014/main" id="{C72FF66F-FC15-F711-93E5-7A665F741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17" y="1264272"/>
            <a:ext cx="1986369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연구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</a:rPr>
              <a:t>구현 설명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7D80A4-9AA4-7C64-B505-EBD1F65F991B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41A755-4CF4-88D9-0DEB-4F8E3A9C23DA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A7A20F-23DB-E4E9-DF6B-BDA3F1BBFD45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392BA89-5B15-7199-6D63-1A400C2DBEA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8" name="그래픽 37" descr="예술가 남성 단색으로 채워진">
              <a:extLst>
                <a:ext uri="{FF2B5EF4-FFF2-40B4-BE49-F238E27FC236}">
                  <a16:creationId xmlns:a16="http://schemas.microsoft.com/office/drawing/2014/main" id="{22790565-20EE-28C1-4C8E-7B0DC23E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ED7166-3E98-D8FB-FC9C-AABB3D16DFB8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C0E030-6694-56BF-417E-B197CD2EF0B4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7E42B42-F6EA-0799-E829-6551D7E28E47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5937E38-816A-5011-B0DC-A1F84A957103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9" name="그래픽 38" descr="남성 교수 단색으로 채워진">
              <a:extLst>
                <a:ext uri="{FF2B5EF4-FFF2-40B4-BE49-F238E27FC236}">
                  <a16:creationId xmlns:a16="http://schemas.microsoft.com/office/drawing/2014/main" id="{0495DCAB-8B7B-440D-0676-7F30913E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10B828-8531-3644-A030-43F1FBAF1D0B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3B886F-300A-8A0D-04B2-4AF2CBB0F960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87CE20C-05E3-5B51-0396-0DB1233EB7E9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FD8C377-8885-A642-FC04-C3845E1CD39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래픽 39" descr="군인 남성 단색으로 채워진">
              <a:extLst>
                <a:ext uri="{FF2B5EF4-FFF2-40B4-BE49-F238E27FC236}">
                  <a16:creationId xmlns:a16="http://schemas.microsoft.com/office/drawing/2014/main" id="{0E868918-D369-4BC8-6BFC-A3DA79C4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752F24-1EC7-6375-A87B-C4AFEDF42C6E}"/>
              </a:ext>
            </a:extLst>
          </p:cNvPr>
          <p:cNvGrpSpPr/>
          <p:nvPr/>
        </p:nvGrpSpPr>
        <p:grpSpPr>
          <a:xfrm>
            <a:off x="6092126" y="2694735"/>
            <a:ext cx="1710874" cy="1503406"/>
            <a:chOff x="6092126" y="2694735"/>
            <a:chExt cx="1710874" cy="15034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32545-2241-7E17-B741-95856058A822}"/>
                </a:ext>
              </a:extLst>
            </p:cNvPr>
            <p:cNvGrpSpPr/>
            <p:nvPr/>
          </p:nvGrpSpPr>
          <p:grpSpPr>
            <a:xfrm rot="233542">
              <a:off x="6092126" y="2694735"/>
              <a:ext cx="1710874" cy="1503406"/>
              <a:chOff x="4012818" y="2484242"/>
              <a:chExt cx="1710874" cy="150340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DE2A46E-083E-71C5-2529-6A3A81254F63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BB74463-793C-8B49-D644-4F86FCC2E05C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" name="그래픽 40" descr="남성 용접공 단색으로 채워진">
              <a:extLst>
                <a:ext uri="{FF2B5EF4-FFF2-40B4-BE49-F238E27FC236}">
                  <a16:creationId xmlns:a16="http://schemas.microsoft.com/office/drawing/2014/main" id="{09BBE48D-8B48-A3A9-6120-6403685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6533908" y="290983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9E8B36-9CFF-22E1-1EEF-57CBF42FF1DB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47AAD-A0E0-74D1-698E-BB3E94FFE27C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96988D1-2798-AD9A-E5AB-63E34FFB5231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1D7A2C-6ABF-A481-C17E-799715DE9AF4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래픽 43" descr="남성 용접공 단색으로 채워진">
              <a:extLst>
                <a:ext uri="{FF2B5EF4-FFF2-40B4-BE49-F238E27FC236}">
                  <a16:creationId xmlns:a16="http://schemas.microsoft.com/office/drawing/2014/main" id="{3AEAF0A8-384A-4D9A-110E-73C8B42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6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5604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528FC-5659-DF11-9B23-2F37C54F318D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700134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5021052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878109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중앙관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260133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5040945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239367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863907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458533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957612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455092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86757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789859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142121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4014</Words>
  <Application>Microsoft Office PowerPoint</Application>
  <PresentationFormat>와이드스크린</PresentationFormat>
  <Paragraphs>1131</Paragraphs>
  <Slides>119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2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136</cp:revision>
  <dcterms:created xsi:type="dcterms:W3CDTF">2024-05-23T11:23:58Z</dcterms:created>
  <dcterms:modified xsi:type="dcterms:W3CDTF">2024-06-18T03:28:11Z</dcterms:modified>
</cp:coreProperties>
</file>